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9"/>
  </p:notesMasterIdLst>
  <p:sldIdLst>
    <p:sldId id="256" r:id="rId3"/>
    <p:sldId id="257" r:id="rId4"/>
    <p:sldId id="265" r:id="rId5"/>
    <p:sldId id="266" r:id="rId6"/>
    <p:sldId id="267" r:id="rId7"/>
    <p:sldId id="268" r:id="rId8"/>
    <p:sldId id="285" r:id="rId9"/>
    <p:sldId id="269" r:id="rId10"/>
    <p:sldId id="286" r:id="rId11"/>
    <p:sldId id="270" r:id="rId12"/>
    <p:sldId id="271" r:id="rId13"/>
    <p:sldId id="272" r:id="rId14"/>
    <p:sldId id="273" r:id="rId15"/>
    <p:sldId id="274" r:id="rId16"/>
    <p:sldId id="287" r:id="rId17"/>
    <p:sldId id="288" r:id="rId18"/>
    <p:sldId id="275" r:id="rId19"/>
    <p:sldId id="289" r:id="rId20"/>
    <p:sldId id="276" r:id="rId21"/>
    <p:sldId id="277" r:id="rId22"/>
    <p:sldId id="278" r:id="rId23"/>
    <p:sldId id="290" r:id="rId24"/>
    <p:sldId id="279" r:id="rId25"/>
    <p:sldId id="280" r:id="rId26"/>
    <p:sldId id="283" r:id="rId27"/>
    <p:sldId id="281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" y="6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4FEDCFE-A8F4-4095-8A40-749232E3CF4F}" type="datetimeFigureOut">
              <a:rPr lang="en-US"/>
              <a:pPr>
                <a:defRPr/>
              </a:pPr>
              <a:t>10/20/2013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9D9D0C-E475-407D-8666-2F2623AA08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0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7E943-52C2-4941-A7B7-AE02FFE242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14A70-D92E-4ADF-8DC7-22C13CD875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58068-74E4-414C-9261-DB001883E2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DC5CA1F4-09EF-43EF-956B-FDBCF73CD1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6CC0F22B-08CD-4117-A512-F1CD471F4F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E82B5B8C-AAFC-4018-9D87-5494AEFCAD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A48A0D23-8BC4-4733-9FD1-662549CF13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3C8230FC-F27A-4403-A578-3C2F81B99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98171E23-B53B-4BDC-BD62-187291CCC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EDFCDBC4-74EB-486B-8BC7-87EAD7F11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49F0F5D4-2B7B-4531-862A-AFCE5F972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/>
            </a:pPr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B2B17-26C0-4F54-80D8-A58B3D848B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7D22F399-D46C-4F69-BEBF-30B8D4008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561E531F-FBDF-4319-8DCA-8E9BDF5CC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5-</a:t>
            </a:r>
            <a:fld id="{D25CD40B-17A3-42AF-92C7-F2C8FE7EBC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40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404E9-DAFF-4F0E-889E-FC2450F818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Copyright © 2012 Pearson Education, Inc. Publishing as Prentice Hall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A5FEB-D38F-4249-A59F-FC9C34FE77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AC12A-BF43-440C-AE15-2056AC1507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5FF0C-BF54-48DB-B211-04A42160B2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3F70A-B02B-4462-B539-8C57768D29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8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7CA0A-9455-4EC1-A6EC-2DBED21A15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3A17E-F28C-484C-B37B-BDC63E4636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F49717-79A0-4D2E-B175-23526B4035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ct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5-</a:t>
            </a:r>
            <a:fld id="{67C9C3A5-C8AF-4A42-B834-4076387D0D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6086475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3" r:id="rId2"/>
    <p:sldLayoutId id="2147483692" r:id="rId3"/>
    <p:sldLayoutId id="2147483691" r:id="rId4"/>
    <p:sldLayoutId id="2147483690" r:id="rId5"/>
    <p:sldLayoutId id="2147483689" r:id="rId6"/>
    <p:sldLayoutId id="2147483688" r:id="rId7"/>
    <p:sldLayoutId id="2147483687" r:id="rId8"/>
    <p:sldLayoutId id="2147483686" r:id="rId9"/>
    <p:sldLayoutId id="2147483685" r:id="rId10"/>
    <p:sldLayoutId id="214748368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5</a:t>
            </a:r>
            <a:endParaRPr lang="en-US" dirty="0"/>
          </a:p>
        </p:txBody>
      </p:sp>
      <p:sp>
        <p:nvSpPr>
          <p:cNvPr id="26626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en-US" sz="4800" smtClean="0"/>
              <a:t>Scope 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D1EAEE"/>
                </a:solidFill>
                <a:cs typeface="Arial" charset="0"/>
              </a:rPr>
              <a:t>05-0</a:t>
            </a:r>
            <a:fld id="{8609155F-3FB3-4C97-A06B-5481A8B9AFBE}" type="slidenum">
              <a:rPr lang="en-US">
                <a:solidFill>
                  <a:srgbClr val="D1EAEE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solidFill>
                <a:srgbClr val="D1EAEE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Work Breakdown Structure (WBS)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A</a:t>
            </a:r>
            <a:r>
              <a:rPr lang="en-US" sz="2400" i="1" smtClean="0"/>
              <a:t> process that sets a project’s scope by </a:t>
            </a:r>
            <a:r>
              <a:rPr lang="en-US" sz="2400" b="1" i="1" smtClean="0">
                <a:solidFill>
                  <a:srgbClr val="FF0000"/>
                </a:solidFill>
              </a:rPr>
              <a:t>breaking down</a:t>
            </a:r>
            <a:r>
              <a:rPr lang="en-US" sz="2400" i="1" smtClean="0">
                <a:solidFill>
                  <a:srgbClr val="FF0000"/>
                </a:solidFill>
              </a:rPr>
              <a:t> </a:t>
            </a:r>
            <a:r>
              <a:rPr lang="en-US" sz="2400" i="1" smtClean="0"/>
              <a:t>its overall </a:t>
            </a:r>
            <a:r>
              <a:rPr lang="en-US" sz="2400" b="1" i="1" smtClean="0">
                <a:solidFill>
                  <a:srgbClr val="FF0000"/>
                </a:solidFill>
              </a:rPr>
              <a:t>mission into </a:t>
            </a:r>
            <a:r>
              <a:rPr lang="en-US" sz="2400" i="1" smtClean="0"/>
              <a:t>a cohesive set of synchronous, increasingly </a:t>
            </a:r>
            <a:r>
              <a:rPr lang="en-US" sz="2400" b="1" i="1" smtClean="0">
                <a:solidFill>
                  <a:srgbClr val="FF0000"/>
                </a:solidFill>
              </a:rPr>
              <a:t>specific tasks</a:t>
            </a:r>
            <a:r>
              <a:rPr lang="en-US" sz="2400" i="1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u="sng" smtClean="0"/>
              <a:t>What does WBS accomplish?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smtClean="0"/>
              <a:t>Echoes project objectives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smtClean="0"/>
              <a:t>Offers a logical structure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smtClean="0"/>
              <a:t>Establishes a method of control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smtClean="0"/>
              <a:t>Communicates project status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smtClean="0"/>
              <a:t>Improves communication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en-US" sz="2400" smtClean="0"/>
              <a:t>Demonstrates control structure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7627F9B4-9E82-4718-9CF0-1371AFA0CDEB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Work Breakdown Structure and Codes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68725" y="5327650"/>
            <a:ext cx="4176713" cy="822325"/>
          </a:xfrm>
          <a:solidFill>
            <a:srgbClr val="CCFFCC"/>
          </a:solidFill>
        </p:spPr>
        <p:txBody>
          <a:bodyPr>
            <a:spAutoFit/>
          </a:bodyPr>
          <a:lstStyle/>
          <a:p>
            <a:pPr eaLnBrk="1" hangingPunct="1">
              <a:buFontTx/>
              <a:buNone/>
            </a:pPr>
            <a:r>
              <a:rPr lang="en-US" sz="2400" smtClean="0"/>
              <a:t>	Work Packages are individual project activities</a:t>
            </a:r>
          </a:p>
        </p:txBody>
      </p:sp>
      <p:grpSp>
        <p:nvGrpSpPr>
          <p:cNvPr id="37891" name="Group 48"/>
          <p:cNvGrpSpPr>
            <a:grpSpLocks/>
          </p:cNvGrpSpPr>
          <p:nvPr/>
        </p:nvGrpSpPr>
        <p:grpSpPr bwMode="auto">
          <a:xfrm>
            <a:off x="190500" y="1238250"/>
            <a:ext cx="5221288" cy="5037138"/>
            <a:chOff x="113" y="958"/>
            <a:chExt cx="3289" cy="3173"/>
          </a:xfrm>
        </p:grpSpPr>
        <p:grpSp>
          <p:nvGrpSpPr>
            <p:cNvPr id="37903" name="Group 46"/>
            <p:cNvGrpSpPr>
              <a:grpSpLocks/>
            </p:cNvGrpSpPr>
            <p:nvPr/>
          </p:nvGrpSpPr>
          <p:grpSpPr bwMode="auto">
            <a:xfrm>
              <a:off x="240" y="958"/>
              <a:ext cx="3072" cy="3173"/>
              <a:chOff x="240" y="958"/>
              <a:chExt cx="3072" cy="3173"/>
            </a:xfrm>
          </p:grpSpPr>
          <p:sp>
            <p:nvSpPr>
              <p:cNvPr id="37922" name="Text Box 5"/>
              <p:cNvSpPr txBox="1">
                <a:spLocks noChangeArrowheads="1"/>
              </p:cNvSpPr>
              <p:nvPr/>
            </p:nvSpPr>
            <p:spPr bwMode="auto">
              <a:xfrm>
                <a:off x="1088" y="958"/>
                <a:ext cx="816" cy="247"/>
              </a:xfrm>
              <a:prstGeom prst="rect">
                <a:avLst/>
              </a:prstGeom>
              <a:solidFill>
                <a:srgbClr val="CC99FF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1.0</a:t>
                </a:r>
              </a:p>
            </p:txBody>
          </p:sp>
          <p:sp>
            <p:nvSpPr>
              <p:cNvPr id="37923" name="Text Box 6"/>
              <p:cNvSpPr txBox="1">
                <a:spLocks noChangeArrowheads="1"/>
              </p:cNvSpPr>
              <p:nvPr/>
            </p:nvSpPr>
            <p:spPr bwMode="auto">
              <a:xfrm>
                <a:off x="240" y="1488"/>
                <a:ext cx="816" cy="247"/>
              </a:xfrm>
              <a:prstGeom prst="rect">
                <a:avLst/>
              </a:prstGeom>
              <a:solidFill>
                <a:srgbClr val="FFCC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1.2</a:t>
                </a:r>
              </a:p>
            </p:txBody>
          </p:sp>
          <p:sp>
            <p:nvSpPr>
              <p:cNvPr id="37924" name="Text Box 7"/>
              <p:cNvSpPr txBox="1">
                <a:spLocks noChangeArrowheads="1"/>
              </p:cNvSpPr>
              <p:nvPr/>
            </p:nvSpPr>
            <p:spPr bwMode="auto">
              <a:xfrm>
                <a:off x="1392" y="1488"/>
                <a:ext cx="816" cy="247"/>
              </a:xfrm>
              <a:prstGeom prst="rect">
                <a:avLst/>
              </a:prstGeom>
              <a:solidFill>
                <a:srgbClr val="FFCC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1.3</a:t>
                </a:r>
              </a:p>
            </p:txBody>
          </p:sp>
          <p:sp>
            <p:nvSpPr>
              <p:cNvPr id="37925" name="Text Box 8"/>
              <p:cNvSpPr txBox="1">
                <a:spLocks noChangeArrowheads="1"/>
              </p:cNvSpPr>
              <p:nvPr/>
            </p:nvSpPr>
            <p:spPr bwMode="auto">
              <a:xfrm>
                <a:off x="2496" y="1488"/>
                <a:ext cx="816" cy="247"/>
              </a:xfrm>
              <a:prstGeom prst="rect">
                <a:avLst/>
              </a:prstGeom>
              <a:solidFill>
                <a:srgbClr val="FFCC00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1.4</a:t>
                </a:r>
              </a:p>
            </p:txBody>
          </p:sp>
          <p:sp>
            <p:nvSpPr>
              <p:cNvPr id="37926" name="Text Box 9"/>
              <p:cNvSpPr txBox="1">
                <a:spLocks noChangeArrowheads="1"/>
              </p:cNvSpPr>
              <p:nvPr/>
            </p:nvSpPr>
            <p:spPr bwMode="auto">
              <a:xfrm>
                <a:off x="567" y="2024"/>
                <a:ext cx="816" cy="247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1.2.1</a:t>
                </a:r>
              </a:p>
            </p:txBody>
          </p:sp>
          <p:sp>
            <p:nvSpPr>
              <p:cNvPr id="37927" name="Text Box 10"/>
              <p:cNvSpPr txBox="1">
                <a:spLocks noChangeArrowheads="1"/>
              </p:cNvSpPr>
              <p:nvPr/>
            </p:nvSpPr>
            <p:spPr bwMode="auto">
              <a:xfrm>
                <a:off x="567" y="2504"/>
                <a:ext cx="816" cy="247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1.2.2</a:t>
                </a:r>
              </a:p>
            </p:txBody>
          </p:sp>
          <p:sp>
            <p:nvSpPr>
              <p:cNvPr id="37928" name="Text Box 11"/>
              <p:cNvSpPr txBox="1">
                <a:spLocks noChangeArrowheads="1"/>
              </p:cNvSpPr>
              <p:nvPr/>
            </p:nvSpPr>
            <p:spPr bwMode="auto">
              <a:xfrm>
                <a:off x="567" y="2984"/>
                <a:ext cx="816" cy="247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1.2.3</a:t>
                </a:r>
              </a:p>
            </p:txBody>
          </p:sp>
          <p:sp>
            <p:nvSpPr>
              <p:cNvPr id="37929" name="Text Box 12"/>
              <p:cNvSpPr txBox="1">
                <a:spLocks noChangeArrowheads="1"/>
              </p:cNvSpPr>
              <p:nvPr/>
            </p:nvSpPr>
            <p:spPr bwMode="auto">
              <a:xfrm>
                <a:off x="1824" y="2016"/>
                <a:ext cx="816" cy="247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1.3.1</a:t>
                </a:r>
              </a:p>
            </p:txBody>
          </p:sp>
          <p:sp>
            <p:nvSpPr>
              <p:cNvPr id="37930" name="Text Box 13"/>
              <p:cNvSpPr txBox="1">
                <a:spLocks noChangeArrowheads="1"/>
              </p:cNvSpPr>
              <p:nvPr/>
            </p:nvSpPr>
            <p:spPr bwMode="auto">
              <a:xfrm>
                <a:off x="1824" y="2496"/>
                <a:ext cx="816" cy="247"/>
              </a:xfrm>
              <a:prstGeom prst="rect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1.3.2</a:t>
                </a:r>
              </a:p>
            </p:txBody>
          </p:sp>
          <p:sp>
            <p:nvSpPr>
              <p:cNvPr id="37931" name="Text Box 29"/>
              <p:cNvSpPr txBox="1">
                <a:spLocks noChangeArrowheads="1"/>
              </p:cNvSpPr>
              <p:nvPr/>
            </p:nvSpPr>
            <p:spPr bwMode="auto">
              <a:xfrm>
                <a:off x="816" y="3407"/>
                <a:ext cx="862" cy="247"/>
              </a:xfrm>
              <a:prstGeom prst="rect">
                <a:avLst/>
              </a:prstGeom>
              <a:solidFill>
                <a:srgbClr val="CCFFCC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1.2.3.1</a:t>
                </a:r>
              </a:p>
            </p:txBody>
          </p:sp>
          <p:sp>
            <p:nvSpPr>
              <p:cNvPr id="37932" name="Text Box 31"/>
              <p:cNvSpPr txBox="1">
                <a:spLocks noChangeArrowheads="1"/>
              </p:cNvSpPr>
              <p:nvPr/>
            </p:nvSpPr>
            <p:spPr bwMode="auto">
              <a:xfrm>
                <a:off x="839" y="3884"/>
                <a:ext cx="862" cy="247"/>
              </a:xfrm>
              <a:prstGeom prst="rect">
                <a:avLst/>
              </a:prstGeom>
              <a:solidFill>
                <a:srgbClr val="CCFFCC"/>
              </a:soli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1.2.3.2</a:t>
                </a:r>
              </a:p>
            </p:txBody>
          </p:sp>
        </p:grpSp>
        <p:grpSp>
          <p:nvGrpSpPr>
            <p:cNvPr id="37904" name="Group 47"/>
            <p:cNvGrpSpPr>
              <a:grpSpLocks/>
            </p:cNvGrpSpPr>
            <p:nvPr/>
          </p:nvGrpSpPr>
          <p:grpSpPr bwMode="auto">
            <a:xfrm>
              <a:off x="113" y="1205"/>
              <a:ext cx="3289" cy="2792"/>
              <a:chOff x="113" y="1205"/>
              <a:chExt cx="3289" cy="2792"/>
            </a:xfrm>
          </p:grpSpPr>
          <p:grpSp>
            <p:nvGrpSpPr>
              <p:cNvPr id="37905" name="Group 20"/>
              <p:cNvGrpSpPr>
                <a:grpSpLocks/>
              </p:cNvGrpSpPr>
              <p:nvPr/>
            </p:nvGrpSpPr>
            <p:grpSpPr bwMode="auto">
              <a:xfrm>
                <a:off x="1632" y="1729"/>
                <a:ext cx="193" cy="912"/>
                <a:chOff x="1632" y="1729"/>
                <a:chExt cx="193" cy="912"/>
              </a:xfrm>
            </p:grpSpPr>
            <p:sp>
              <p:nvSpPr>
                <p:cNvPr id="37919" name="Line 14"/>
                <p:cNvSpPr>
                  <a:spLocks noChangeShapeType="1"/>
                </p:cNvSpPr>
                <p:nvPr/>
              </p:nvSpPr>
              <p:spPr bwMode="auto">
                <a:xfrm>
                  <a:off x="1633" y="1729"/>
                  <a:ext cx="0" cy="91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920" name="Line 15"/>
                <p:cNvSpPr>
                  <a:spLocks noChangeShapeType="1"/>
                </p:cNvSpPr>
                <p:nvPr/>
              </p:nvSpPr>
              <p:spPr bwMode="auto">
                <a:xfrm flipH="1">
                  <a:off x="1632" y="2640"/>
                  <a:ext cx="192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921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1633" y="2137"/>
                  <a:ext cx="192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7906" name="Group 22"/>
              <p:cNvGrpSpPr>
                <a:grpSpLocks/>
              </p:cNvGrpSpPr>
              <p:nvPr/>
            </p:nvGrpSpPr>
            <p:grpSpPr bwMode="auto">
              <a:xfrm>
                <a:off x="363" y="1729"/>
                <a:ext cx="205" cy="1384"/>
                <a:chOff x="363" y="1729"/>
                <a:chExt cx="205" cy="1384"/>
              </a:xfrm>
            </p:grpSpPr>
            <p:sp>
              <p:nvSpPr>
                <p:cNvPr id="37915" name="Line 17"/>
                <p:cNvSpPr>
                  <a:spLocks noChangeShapeType="1"/>
                </p:cNvSpPr>
                <p:nvPr/>
              </p:nvSpPr>
              <p:spPr bwMode="auto">
                <a:xfrm>
                  <a:off x="363" y="1729"/>
                  <a:ext cx="0" cy="138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916" name="Line 18"/>
                <p:cNvSpPr>
                  <a:spLocks noChangeShapeType="1"/>
                </p:cNvSpPr>
                <p:nvPr/>
              </p:nvSpPr>
              <p:spPr bwMode="auto">
                <a:xfrm flipH="1">
                  <a:off x="363" y="2636"/>
                  <a:ext cx="204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917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363" y="2137"/>
                  <a:ext cx="204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918" name="Line 21"/>
                <p:cNvSpPr>
                  <a:spLocks noChangeShapeType="1"/>
                </p:cNvSpPr>
                <p:nvPr/>
              </p:nvSpPr>
              <p:spPr bwMode="auto">
                <a:xfrm flipH="1">
                  <a:off x="363" y="3113"/>
                  <a:ext cx="205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7907" name="Line 23"/>
              <p:cNvSpPr>
                <a:spLocks noChangeShapeType="1"/>
              </p:cNvSpPr>
              <p:nvPr/>
            </p:nvSpPr>
            <p:spPr bwMode="auto">
              <a:xfrm>
                <a:off x="113" y="1344"/>
                <a:ext cx="3289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08" name="Line 24"/>
              <p:cNvSpPr>
                <a:spLocks noChangeShapeType="1"/>
              </p:cNvSpPr>
              <p:nvPr/>
            </p:nvSpPr>
            <p:spPr bwMode="auto">
              <a:xfrm>
                <a:off x="1487" y="1205"/>
                <a:ext cx="0" cy="137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09" name="Line 25"/>
              <p:cNvSpPr>
                <a:spLocks noChangeShapeType="1"/>
              </p:cNvSpPr>
              <p:nvPr/>
            </p:nvSpPr>
            <p:spPr bwMode="auto">
              <a:xfrm>
                <a:off x="612" y="1344"/>
                <a:ext cx="0" cy="13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10" name="Line 26"/>
              <p:cNvSpPr>
                <a:spLocks noChangeShapeType="1"/>
              </p:cNvSpPr>
              <p:nvPr/>
            </p:nvSpPr>
            <p:spPr bwMode="auto">
              <a:xfrm>
                <a:off x="1769" y="1344"/>
                <a:ext cx="0" cy="13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11" name="Line 27"/>
              <p:cNvSpPr>
                <a:spLocks noChangeShapeType="1"/>
              </p:cNvSpPr>
              <p:nvPr/>
            </p:nvSpPr>
            <p:spPr bwMode="auto">
              <a:xfrm>
                <a:off x="2880" y="1344"/>
                <a:ext cx="0" cy="13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12" name="Line 32"/>
              <p:cNvSpPr>
                <a:spLocks noChangeShapeType="1"/>
              </p:cNvSpPr>
              <p:nvPr/>
            </p:nvSpPr>
            <p:spPr bwMode="auto">
              <a:xfrm>
                <a:off x="657" y="3226"/>
                <a:ext cx="0" cy="77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13" name="Line 33"/>
              <p:cNvSpPr>
                <a:spLocks noChangeShapeType="1"/>
              </p:cNvSpPr>
              <p:nvPr/>
            </p:nvSpPr>
            <p:spPr bwMode="auto">
              <a:xfrm>
                <a:off x="657" y="3521"/>
                <a:ext cx="159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14" name="Line 34"/>
              <p:cNvSpPr>
                <a:spLocks noChangeShapeType="1"/>
              </p:cNvSpPr>
              <p:nvPr/>
            </p:nvSpPr>
            <p:spPr bwMode="auto">
              <a:xfrm>
                <a:off x="657" y="3997"/>
                <a:ext cx="18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7892" name="Rectangle 36"/>
          <p:cNvSpPr>
            <a:spLocks noChangeArrowheads="1"/>
          </p:cNvSpPr>
          <p:nvPr/>
        </p:nvSpPr>
        <p:spPr bwMode="auto">
          <a:xfrm>
            <a:off x="6084888" y="2673350"/>
            <a:ext cx="2735262" cy="1042988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 sz="2000">
                <a:latin typeface="Constantia" pitchFamily="18" charset="0"/>
              </a:rPr>
              <a:t>	</a:t>
            </a:r>
            <a:r>
              <a:rPr lang="en-US" sz="2400">
                <a:latin typeface="Constantia" pitchFamily="18" charset="0"/>
              </a:rPr>
              <a:t>Deliverables are major project components</a:t>
            </a:r>
          </a:p>
        </p:txBody>
      </p:sp>
      <p:cxnSp>
        <p:nvCxnSpPr>
          <p:cNvPr id="37893" name="AutoShape 37"/>
          <p:cNvCxnSpPr>
            <a:cxnSpLocks noChangeShapeType="1"/>
            <a:stCxn id="37890" idx="1"/>
            <a:endCxn id="37931" idx="3"/>
          </p:cNvCxnSpPr>
          <p:nvPr/>
        </p:nvCxnSpPr>
        <p:spPr bwMode="auto">
          <a:xfrm rot="10800000">
            <a:off x="2674938" y="5321300"/>
            <a:ext cx="1093787" cy="41751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37894" name="AutoShape 38"/>
          <p:cNvCxnSpPr>
            <a:cxnSpLocks noChangeShapeType="1"/>
            <a:stCxn id="37890" idx="1"/>
            <a:endCxn id="37932" idx="3"/>
          </p:cNvCxnSpPr>
          <p:nvPr/>
        </p:nvCxnSpPr>
        <p:spPr bwMode="auto">
          <a:xfrm rot="10800000" flipV="1">
            <a:off x="2711450" y="5738813"/>
            <a:ext cx="1057275" cy="33972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37895" name="Rectangle 39"/>
          <p:cNvSpPr>
            <a:spLocks noChangeArrowheads="1"/>
          </p:cNvSpPr>
          <p:nvPr/>
        </p:nvSpPr>
        <p:spPr bwMode="auto">
          <a:xfrm>
            <a:off x="4824413" y="4365625"/>
            <a:ext cx="3671887" cy="6842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 sz="2000">
                <a:latin typeface="Constantia" pitchFamily="18" charset="0"/>
              </a:rPr>
              <a:t>	</a:t>
            </a:r>
            <a:r>
              <a:rPr lang="en-US" sz="2400">
                <a:latin typeface="Constantia" pitchFamily="18" charset="0"/>
              </a:rPr>
              <a:t>Sub-deliverables are supporting deliverables</a:t>
            </a:r>
          </a:p>
        </p:txBody>
      </p:sp>
      <p:cxnSp>
        <p:nvCxnSpPr>
          <p:cNvPr id="37896" name="AutoShape 40"/>
          <p:cNvCxnSpPr>
            <a:cxnSpLocks noChangeShapeType="1"/>
            <a:stCxn id="37895" idx="1"/>
            <a:endCxn id="37930" idx="3"/>
          </p:cNvCxnSpPr>
          <p:nvPr/>
        </p:nvCxnSpPr>
        <p:spPr bwMode="auto">
          <a:xfrm rot="10800000">
            <a:off x="4202113" y="3875088"/>
            <a:ext cx="622300" cy="83343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37897" name="AutoShape 41"/>
          <p:cNvCxnSpPr>
            <a:cxnSpLocks noChangeShapeType="1"/>
            <a:stCxn id="37895" idx="1"/>
            <a:endCxn id="37928" idx="3"/>
          </p:cNvCxnSpPr>
          <p:nvPr/>
        </p:nvCxnSpPr>
        <p:spPr bwMode="auto">
          <a:xfrm rot="10800000">
            <a:off x="2206625" y="4649788"/>
            <a:ext cx="2617788" cy="5873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37898" name="Rectangle 42"/>
          <p:cNvSpPr>
            <a:spLocks noChangeArrowheads="1"/>
          </p:cNvSpPr>
          <p:nvPr/>
        </p:nvSpPr>
        <p:spPr bwMode="auto">
          <a:xfrm>
            <a:off x="5580063" y="1196975"/>
            <a:ext cx="3349625" cy="1042988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 sz="2800">
                <a:latin typeface="Constantia" pitchFamily="18" charset="0"/>
              </a:rPr>
              <a:t>	</a:t>
            </a:r>
            <a:r>
              <a:rPr lang="en-US" sz="2400">
                <a:latin typeface="Constantia" pitchFamily="18" charset="0"/>
              </a:rPr>
              <a:t>The project is the overall project under development</a:t>
            </a:r>
          </a:p>
        </p:txBody>
      </p:sp>
      <p:cxnSp>
        <p:nvCxnSpPr>
          <p:cNvPr id="37899" name="AutoShape 43"/>
          <p:cNvCxnSpPr>
            <a:cxnSpLocks noChangeShapeType="1"/>
            <a:stCxn id="37892" idx="1"/>
            <a:endCxn id="37925" idx="3"/>
          </p:cNvCxnSpPr>
          <p:nvPr/>
        </p:nvCxnSpPr>
        <p:spPr bwMode="auto">
          <a:xfrm rot="10800000">
            <a:off x="5268913" y="2274888"/>
            <a:ext cx="815975" cy="9207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37900" name="AutoShape 44"/>
          <p:cNvCxnSpPr>
            <a:cxnSpLocks noChangeShapeType="1"/>
            <a:stCxn id="37892" idx="1"/>
            <a:endCxn id="37924" idx="3"/>
          </p:cNvCxnSpPr>
          <p:nvPr/>
        </p:nvCxnSpPr>
        <p:spPr bwMode="auto">
          <a:xfrm rot="10800000">
            <a:off x="3516313" y="2274888"/>
            <a:ext cx="2568575" cy="9207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37901" name="AutoShape 45"/>
          <p:cNvCxnSpPr>
            <a:cxnSpLocks noChangeShapeType="1"/>
            <a:stCxn id="37898" idx="1"/>
            <a:endCxn id="37922" idx="3"/>
          </p:cNvCxnSpPr>
          <p:nvPr/>
        </p:nvCxnSpPr>
        <p:spPr bwMode="auto">
          <a:xfrm rot="10800000">
            <a:off x="3033713" y="1433513"/>
            <a:ext cx="2546350" cy="2857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BB371389-8C94-4D46-B89A-EFD574E3593B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Sample WBS in MS Project 2010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983DAA84-C359-47CA-857F-19B79DAB056C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pic>
        <p:nvPicPr>
          <p:cNvPr id="389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8077200" cy="4343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8916" name="TextBox 2"/>
          <p:cNvSpPr txBox="1">
            <a:spLocks noChangeArrowheads="1"/>
          </p:cNvSpPr>
          <p:nvPr/>
        </p:nvSpPr>
        <p:spPr bwMode="auto">
          <a:xfrm>
            <a:off x="6394450" y="6400800"/>
            <a:ext cx="1222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5.7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Defining a Work Package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US" i="1" smtClean="0"/>
              <a:t>Lowest level in WBS</a:t>
            </a:r>
          </a:p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US" i="1" smtClean="0"/>
              <a:t>		Deliverable result</a:t>
            </a:r>
          </a:p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US" i="1" smtClean="0"/>
              <a:t>			One owner</a:t>
            </a:r>
          </a:p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US" i="1" smtClean="0"/>
              <a:t>				Miniature projects</a:t>
            </a:r>
          </a:p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US" i="1" smtClean="0"/>
              <a:t>					Milestones</a:t>
            </a:r>
          </a:p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US" i="1" smtClean="0"/>
              <a:t>						Fits organization</a:t>
            </a:r>
          </a:p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US" i="1" smtClean="0"/>
              <a:t>							Trackable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E5E7519C-BC33-400B-B61B-B5440E3B8A65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Organizational Breakdown Structure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Organizational Breakdown Structure (OBS) allows</a:t>
            </a:r>
          </a:p>
          <a:p>
            <a:pPr eaLnBrk="1" hangingPunct="1"/>
            <a:r>
              <a:rPr lang="en-US" sz="2800" smtClean="0"/>
              <a:t>Work definition</a:t>
            </a:r>
          </a:p>
          <a:p>
            <a:pPr eaLnBrk="1" hangingPunct="1"/>
            <a:r>
              <a:rPr lang="en-US" sz="2800" smtClean="0"/>
              <a:t>Owner assignment of work packages</a:t>
            </a:r>
          </a:p>
          <a:p>
            <a:pPr eaLnBrk="1" hangingPunct="1"/>
            <a:r>
              <a:rPr lang="en-US" sz="2800" smtClean="0"/>
              <a:t>Budget assignment to departments</a:t>
            </a:r>
          </a:p>
          <a:p>
            <a:pPr eaLnBrk="1" hangingPunct="1"/>
            <a:endParaRPr lang="en-US" sz="2800" smtClean="0"/>
          </a:p>
          <a:p>
            <a:pPr algn="ctr" eaLnBrk="1" hangingPunct="1">
              <a:buFontTx/>
              <a:buNone/>
            </a:pPr>
            <a:r>
              <a:rPr lang="en-US" sz="3600" b="1" i="1" smtClean="0">
                <a:solidFill>
                  <a:srgbClr val="FF0000"/>
                </a:solidFill>
              </a:rPr>
              <a:t>OBS links cost, activity &amp; responsibility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CFA7B156-122F-4B78-A26E-7AEACBD68C77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Intersection of the WBS and OBS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296A274A-A3EC-4A8A-8609-5ADEC45BCD7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pic>
        <p:nvPicPr>
          <p:cNvPr id="41987" name="Picture 3" descr="FG_05_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7848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TextBox 6"/>
          <p:cNvSpPr txBox="1">
            <a:spLocks noChangeArrowheads="1"/>
          </p:cNvSpPr>
          <p:nvPr/>
        </p:nvSpPr>
        <p:spPr bwMode="auto">
          <a:xfrm>
            <a:off x="7005638" y="6400800"/>
            <a:ext cx="1223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5.8</a:t>
            </a:r>
          </a:p>
        </p:txBody>
      </p:sp>
      <p:sp>
        <p:nvSpPr>
          <p:cNvPr id="41989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Cost Account Rollup Using OBS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56399D40-A429-49EA-A99B-A3613C60CBF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pic>
        <p:nvPicPr>
          <p:cNvPr id="43011" name="Picture 3" descr="FG_05_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43013" name="TextBox 5"/>
          <p:cNvSpPr txBox="1">
            <a:spLocks noChangeArrowheads="1"/>
          </p:cNvSpPr>
          <p:nvPr/>
        </p:nvSpPr>
        <p:spPr bwMode="auto">
          <a:xfrm>
            <a:off x="7005638" y="6400800"/>
            <a:ext cx="1352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5.10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Responsibility Assignment Matrix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9A54B0FF-B964-43EC-933B-1482DA452C65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pic>
        <p:nvPicPr>
          <p:cNvPr id="44035" name="Picture 3" descr="FG_05_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8458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TextBox 112"/>
          <p:cNvSpPr txBox="1">
            <a:spLocks noChangeArrowheads="1"/>
          </p:cNvSpPr>
          <p:nvPr/>
        </p:nvSpPr>
        <p:spPr bwMode="auto">
          <a:xfrm>
            <a:off x="7005638" y="6400800"/>
            <a:ext cx="13350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5.11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Defining a Project Work Package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dirty="0" smtClean="0"/>
              <a:t>Work package forms lowest level in WBS.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dirty="0" smtClean="0"/>
              <a:t>Work package has a deliverable result.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dirty="0" smtClean="0"/>
              <a:t>Work package has one owner.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dirty="0" smtClean="0"/>
              <a:t>Work package may be considered by its owner as a project in itself.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dirty="0" smtClean="0"/>
              <a:t>A work package may include several milestones.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dirty="0" smtClean="0"/>
              <a:t>A work package should fit organizational procedures and culture.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dirty="0" smtClean="0"/>
              <a:t>The optimal size of a work package may be expressed in terms on labor hours, calendar time, cost, reporting period, and risks.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2C3C42F5-E042-42B4-92CB-6A7BB4248CC4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Work Authorization</a:t>
            </a:r>
          </a:p>
        </p:txBody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Tx/>
              <a:buNone/>
            </a:pPr>
            <a:r>
              <a:rPr lang="en-US" sz="2800" smtClean="0"/>
              <a:t>The formal </a:t>
            </a:r>
            <a:r>
              <a:rPr lang="en-US" sz="3200" b="1" i="1" smtClean="0">
                <a:solidFill>
                  <a:srgbClr val="FF0000"/>
                </a:solidFill>
              </a:rPr>
              <a:t>“go ahead”</a:t>
            </a:r>
            <a:r>
              <a:rPr lang="en-US" sz="2400" i="1" smtClean="0"/>
              <a:t> </a:t>
            </a:r>
            <a:r>
              <a:rPr lang="en-US" sz="2800" smtClean="0"/>
              <a:t>to begin work</a:t>
            </a:r>
          </a:p>
          <a:p>
            <a:pPr marL="533400" indent="-533400" eaLnBrk="1" hangingPunct="1">
              <a:buFontTx/>
              <a:buNone/>
            </a:pPr>
            <a:r>
              <a:rPr lang="en-US" sz="2800" smtClean="0"/>
              <a:t>	</a:t>
            </a:r>
          </a:p>
          <a:p>
            <a:pPr marL="533400" indent="-533400" eaLnBrk="1" hangingPunct="1">
              <a:buFontTx/>
              <a:buNone/>
            </a:pPr>
            <a:r>
              <a:rPr lang="en-US" sz="2800" smtClean="0"/>
              <a:t>Follows the scope management steps of: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800" smtClean="0"/>
              <a:t>scope definition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800" smtClean="0"/>
              <a:t>planning documents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800" smtClean="0"/>
              <a:t>management plans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800" smtClean="0"/>
              <a:t>contractual documents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8A687D59-0981-4BA4-A1DB-166B4470759D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Chapter 5 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/>
              <a:t>After completing this chapter, students will be able to</a:t>
            </a:r>
            <a:r>
              <a:rPr lang="en-US" dirty="0" smtClean="0"/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Understand the importance of scope management for project success.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Understand the significance of developing a scope statement.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Construct a Work Breakdown Structure for a project.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Develop a Responsibility Assignment Matrix for a project.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Describe the roles of changes and configuration management in assessing project scope.</a:t>
            </a:r>
            <a:endParaRPr lang="en-US" sz="24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05-0</a:t>
            </a:r>
            <a:fld id="{2ED44A87-C673-4A67-BD48-8489C3975347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Contractual Documentation</a:t>
            </a:r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2337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Most contracts contain:</a:t>
            </a:r>
          </a:p>
          <a:p>
            <a:pPr eaLnBrk="1" hangingPunct="1">
              <a:buFontTx/>
              <a:buNone/>
            </a:pPr>
            <a:r>
              <a:rPr lang="en-US" i="1" smtClean="0"/>
              <a:t>	</a:t>
            </a:r>
            <a:r>
              <a:rPr lang="en-US" b="1" i="1" smtClean="0"/>
              <a:t>Requirements</a:t>
            </a:r>
          </a:p>
          <a:p>
            <a:pPr eaLnBrk="1" hangingPunct="1">
              <a:buFontTx/>
              <a:buNone/>
            </a:pPr>
            <a:r>
              <a:rPr lang="en-US" b="1" i="1" smtClean="0"/>
              <a:t>	Valid consideration</a:t>
            </a:r>
          </a:p>
          <a:p>
            <a:pPr eaLnBrk="1" hangingPunct="1">
              <a:buFontTx/>
              <a:buNone/>
            </a:pPr>
            <a:r>
              <a:rPr lang="en-US" b="1" i="1" smtClean="0"/>
              <a:t>	Contracted terms</a:t>
            </a:r>
          </a:p>
          <a:p>
            <a:pPr eaLnBrk="1" hangingPunct="1">
              <a:buFontTx/>
              <a:buNone/>
            </a:pPr>
            <a:endParaRPr lang="en-US" b="1" i="1" smtClean="0"/>
          </a:p>
          <a:p>
            <a:pPr eaLnBrk="1" hangingPunct="1">
              <a:buFontTx/>
              <a:buNone/>
            </a:pPr>
            <a:r>
              <a:rPr lang="en-US" smtClean="0"/>
              <a:t>Contracts range from:</a:t>
            </a:r>
          </a:p>
        </p:txBody>
      </p:sp>
      <p:cxnSp>
        <p:nvCxnSpPr>
          <p:cNvPr id="47107" name="AutoShape 4"/>
          <p:cNvCxnSpPr>
            <a:cxnSpLocks noChangeShapeType="1"/>
            <a:stCxn id="47108" idx="3"/>
            <a:endCxn id="47109" idx="1"/>
          </p:cNvCxnSpPr>
          <p:nvPr/>
        </p:nvCxnSpPr>
        <p:spPr bwMode="auto">
          <a:xfrm>
            <a:off x="2700338" y="5021263"/>
            <a:ext cx="3851275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lg" len="lg"/>
            <a:tailEnd type="triangle" w="lg" len="lg"/>
          </a:ln>
        </p:spPr>
      </p:cxnSp>
      <p:sp>
        <p:nvSpPr>
          <p:cNvPr id="47108" name="Text Box 5"/>
          <p:cNvSpPr txBox="1">
            <a:spLocks noChangeArrowheads="1"/>
          </p:cNvSpPr>
          <p:nvPr/>
        </p:nvSpPr>
        <p:spPr bwMode="auto">
          <a:xfrm>
            <a:off x="611188" y="4760913"/>
            <a:ext cx="2089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>
                <a:solidFill>
                  <a:srgbClr val="0000CC"/>
                </a:solidFill>
              </a:rPr>
              <a:t>Lump Sum</a:t>
            </a:r>
          </a:p>
        </p:txBody>
      </p:sp>
      <p:sp>
        <p:nvSpPr>
          <p:cNvPr id="47109" name="Text Box 6"/>
          <p:cNvSpPr txBox="1">
            <a:spLocks noChangeArrowheads="1"/>
          </p:cNvSpPr>
          <p:nvPr/>
        </p:nvSpPr>
        <p:spPr bwMode="auto">
          <a:xfrm>
            <a:off x="6551613" y="4760913"/>
            <a:ext cx="1835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Cost Plus</a:t>
            </a:r>
          </a:p>
        </p:txBody>
      </p:sp>
      <p:sp>
        <p:nvSpPr>
          <p:cNvPr id="47110" name="Text Box 7"/>
          <p:cNvSpPr txBox="1">
            <a:spLocks noChangeArrowheads="1"/>
          </p:cNvSpPr>
          <p:nvPr/>
        </p:nvSpPr>
        <p:spPr bwMode="auto">
          <a:xfrm>
            <a:off x="719138" y="5337175"/>
            <a:ext cx="18002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50000"/>
              </a:lnSpc>
              <a:spcBef>
                <a:spcPct val="50000"/>
              </a:spcBef>
            </a:pPr>
            <a:r>
              <a:rPr lang="en-US" sz="2400">
                <a:solidFill>
                  <a:srgbClr val="0000CC"/>
                </a:solidFill>
              </a:rPr>
              <a:t>also called </a:t>
            </a:r>
          </a:p>
          <a:p>
            <a:pPr marL="342900" indent="-342900">
              <a:lnSpc>
                <a:spcPct val="50000"/>
              </a:lnSpc>
              <a:spcBef>
                <a:spcPct val="50000"/>
              </a:spcBef>
            </a:pPr>
            <a:r>
              <a:rPr lang="en-US" sz="2400">
                <a:solidFill>
                  <a:srgbClr val="0000CC"/>
                </a:solidFill>
              </a:rPr>
              <a:t>“Turnkey”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9096A19C-8B7B-4A9A-9F67-D13ABB79D598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Scope Reporting</a:t>
            </a:r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Tx/>
              <a:buNone/>
            </a:pPr>
            <a:r>
              <a:rPr lang="en-US" sz="2800" smtClean="0"/>
              <a:t>	</a:t>
            </a:r>
            <a:r>
              <a:rPr lang="en-US" sz="2800" i="1" smtClean="0"/>
              <a:t>determines </a:t>
            </a:r>
            <a:r>
              <a:rPr lang="en-US" sz="2800" b="1" i="1" u="sng" smtClean="0">
                <a:solidFill>
                  <a:srgbClr val="FF0000"/>
                </a:solidFill>
              </a:rPr>
              <a:t>what</a:t>
            </a:r>
            <a:r>
              <a:rPr lang="en-US" sz="2800" i="1" smtClean="0"/>
              <a:t> types of information reported, </a:t>
            </a:r>
            <a:r>
              <a:rPr lang="en-US" sz="2800" b="1" i="1" u="sng" smtClean="0">
                <a:solidFill>
                  <a:srgbClr val="FF0000"/>
                </a:solidFill>
              </a:rPr>
              <a:t>who</a:t>
            </a:r>
            <a:r>
              <a:rPr lang="en-US" sz="2800" b="1" i="1" smtClean="0"/>
              <a:t> </a:t>
            </a:r>
            <a:r>
              <a:rPr lang="en-US" sz="2800" i="1" smtClean="0"/>
              <a:t>receives copies, </a:t>
            </a:r>
            <a:r>
              <a:rPr lang="en-US" sz="2800" b="1" i="1" u="sng" smtClean="0">
                <a:solidFill>
                  <a:srgbClr val="FF0000"/>
                </a:solidFill>
              </a:rPr>
              <a:t>when</a:t>
            </a:r>
            <a:r>
              <a:rPr lang="en-US" sz="2800" i="1" smtClean="0"/>
              <a:t>, and </a:t>
            </a:r>
            <a:r>
              <a:rPr lang="en-US" sz="2800" b="1" i="1" u="sng" smtClean="0">
                <a:solidFill>
                  <a:srgbClr val="FF0000"/>
                </a:solidFill>
              </a:rPr>
              <a:t>how</a:t>
            </a:r>
            <a:r>
              <a:rPr lang="en-US" sz="2800" i="1" smtClean="0"/>
              <a:t> information is acquired and disseminated.</a:t>
            </a:r>
          </a:p>
          <a:p>
            <a:pPr marL="533400" indent="-533400" eaLnBrk="1" hangingPunct="1">
              <a:buFontTx/>
              <a:buNone/>
            </a:pPr>
            <a:endParaRPr lang="en-US" sz="2800" i="1" smtClean="0"/>
          </a:p>
          <a:p>
            <a:pPr marL="533400" indent="-533400" eaLnBrk="1" hangingPunct="1">
              <a:buFontTx/>
              <a:buNone/>
            </a:pPr>
            <a:r>
              <a:rPr lang="en-US" sz="2800" smtClean="0"/>
              <a:t>Typical project reports contain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800" smtClean="0"/>
              <a:t>Cost status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800" smtClean="0"/>
              <a:t>Schedule status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800" smtClean="0"/>
              <a:t>Technical performance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51E24A0B-F63B-45B6-9D5D-A7E27F552FA4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Reasons Why Projects Fail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Politics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Naïve promises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Naïve optimism of youth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Startup mentality of fledging entrepreneurial companies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“Marine Corps” mentality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Intensive competition caused by globalization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Intense competition caused by appearance of new technologies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Intense pressure caused by unexpected government regulations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Unexpected and/or unplanned crises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D45DA96B-0EC6-46D7-9258-47A088E52FA8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Types of Control Systems</a:t>
            </a: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40000"/>
              </a:lnSpc>
              <a:buFontTx/>
              <a:buChar char="o"/>
            </a:pPr>
            <a:r>
              <a:rPr lang="en-US" smtClean="0"/>
              <a:t>Configuration</a:t>
            </a:r>
          </a:p>
          <a:p>
            <a:pPr eaLnBrk="1" hangingPunct="1">
              <a:lnSpc>
                <a:spcPct val="140000"/>
              </a:lnSpc>
              <a:buFontTx/>
              <a:buChar char="o"/>
            </a:pPr>
            <a:r>
              <a:rPr lang="en-US" smtClean="0"/>
              <a:t>Design</a:t>
            </a:r>
          </a:p>
          <a:p>
            <a:pPr eaLnBrk="1" hangingPunct="1">
              <a:lnSpc>
                <a:spcPct val="140000"/>
              </a:lnSpc>
              <a:buFontTx/>
              <a:buChar char="o"/>
            </a:pPr>
            <a:r>
              <a:rPr lang="en-US" smtClean="0"/>
              <a:t>Trend monitoring</a:t>
            </a:r>
          </a:p>
          <a:p>
            <a:pPr eaLnBrk="1" hangingPunct="1">
              <a:lnSpc>
                <a:spcPct val="140000"/>
              </a:lnSpc>
              <a:buFontTx/>
              <a:buChar char="o"/>
            </a:pPr>
            <a:r>
              <a:rPr lang="en-US" smtClean="0"/>
              <a:t>Document</a:t>
            </a:r>
          </a:p>
          <a:p>
            <a:pPr eaLnBrk="1" hangingPunct="1">
              <a:lnSpc>
                <a:spcPct val="140000"/>
              </a:lnSpc>
              <a:buFontTx/>
              <a:buChar char="o"/>
            </a:pPr>
            <a:r>
              <a:rPr lang="en-US" smtClean="0"/>
              <a:t>Acquisition</a:t>
            </a:r>
          </a:p>
          <a:p>
            <a:pPr eaLnBrk="1" hangingPunct="1">
              <a:lnSpc>
                <a:spcPct val="140000"/>
              </a:lnSpc>
              <a:buFontTx/>
              <a:buChar char="o"/>
            </a:pPr>
            <a:r>
              <a:rPr lang="en-US" smtClean="0"/>
              <a:t>Specification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74409905-74DB-4B58-8BB3-13A91C3A7F8A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Project Closeout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i="1" smtClean="0"/>
              <a:t>The job is not over until the paperwork is done…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Closeout documentation is </a:t>
            </a:r>
            <a:r>
              <a:rPr lang="en-US" sz="2400" b="1" i="1" smtClean="0">
                <a:solidFill>
                  <a:srgbClr val="FF0000"/>
                </a:solidFill>
              </a:rPr>
              <a:t>used to</a:t>
            </a:r>
            <a:r>
              <a:rPr lang="en-US" sz="2400" smtClean="0"/>
              <a:t>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Resolve disputes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Train project managers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Facilitate auditing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Closeout documentation </a:t>
            </a:r>
            <a:r>
              <a:rPr lang="en-US" sz="2400" b="1" i="1" smtClean="0">
                <a:solidFill>
                  <a:srgbClr val="FF0000"/>
                </a:solidFill>
              </a:rPr>
              <a:t>includes</a:t>
            </a:r>
            <a:r>
              <a:rPr lang="en-US" sz="2400" smtClean="0"/>
              <a:t>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Historical records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Post project analysis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Financial closeout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1F97CAD5-FF09-40A3-9FFB-DA8DF8F1E4F8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dirty="0"/>
              <a:t>Understand the importance of scope management for project success.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dirty="0"/>
              <a:t>Understand the significance of developing a scope statement.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dirty="0"/>
              <a:t>Construct a Work Breakdown Structure for a project.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dirty="0"/>
              <a:t>Develop a Responsibility Assignment Matrix for a project.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dirty="0"/>
              <a:t>Describe the roles of changes and configuration management in assessing project scope.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32AD3C6D-DE49-464C-9BE4-DFDE28616570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4" descr="copyrigh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6775"/>
            <a:ext cx="9144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381335FD-60AB-4FE3-8823-2AA01C6FAAD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53251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Project Scope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44688"/>
            <a:ext cx="8229600" cy="1397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i="1" smtClean="0">
                <a:solidFill>
                  <a:srgbClr val="0000CC"/>
                </a:solidFill>
              </a:rPr>
              <a:t>Project scope</a:t>
            </a:r>
            <a:r>
              <a:rPr lang="en-US" sz="2800" i="1" smtClean="0"/>
              <a:t> is </a:t>
            </a:r>
            <a:r>
              <a:rPr lang="en-US" sz="2800" b="1" i="1" u="sng" smtClean="0"/>
              <a:t>everything about a project</a:t>
            </a:r>
            <a:r>
              <a:rPr lang="en-US" sz="2800" i="1" smtClean="0"/>
              <a:t> – work content as well as expected outcomes.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</a:t>
            </a:r>
            <a:endParaRPr lang="en-US" sz="2400" i="1" smtClean="0"/>
          </a:p>
        </p:txBody>
      </p:sp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431800" y="2981325"/>
            <a:ext cx="748982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2800" b="1" i="1">
                <a:solidFill>
                  <a:srgbClr val="FF0000"/>
                </a:solidFill>
              </a:rPr>
              <a:t>Scope management</a:t>
            </a:r>
            <a:r>
              <a:rPr lang="en-US" sz="2800" i="1"/>
              <a:t> is the function of </a:t>
            </a:r>
            <a:r>
              <a:rPr lang="en-US" sz="2800" b="1" i="1" u="sng"/>
              <a:t>controlling a project</a:t>
            </a:r>
            <a:r>
              <a:rPr lang="en-US" sz="2800" i="1"/>
              <a:t> in terms of its goals and objectives and consists of:</a:t>
            </a:r>
          </a:p>
          <a:p>
            <a:pPr marL="342900" indent="-342900">
              <a:lnSpc>
                <a:spcPct val="55000"/>
              </a:lnSpc>
            </a:pPr>
            <a:endParaRPr lang="en-US" sz="2400" i="1"/>
          </a:p>
          <a:p>
            <a:pPr marL="342900" indent="-342900"/>
            <a:r>
              <a:rPr lang="en-US" sz="2400"/>
              <a:t>1) Conceptual development	4) Scope reporting</a:t>
            </a:r>
          </a:p>
          <a:p>
            <a:pPr marL="342900" indent="-342900"/>
            <a:r>
              <a:rPr lang="en-US" sz="2400"/>
              <a:t>2) Scope statement			5) Control systems</a:t>
            </a:r>
          </a:p>
          <a:p>
            <a:pPr marL="342900" indent="-342900"/>
            <a:r>
              <a:rPr lang="en-US" sz="2400"/>
              <a:t>3) Work authorization		6) Project closeout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05-0</a:t>
            </a:r>
            <a:fld id="{466A805E-EE1F-4358-B3C3-4219DABB3117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Conceptual Development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i="1" smtClean="0"/>
              <a:t>The </a:t>
            </a:r>
            <a:r>
              <a:rPr lang="en-US" sz="2800" b="1" i="1" smtClean="0">
                <a:solidFill>
                  <a:srgbClr val="FF0000"/>
                </a:solidFill>
              </a:rPr>
              <a:t>process </a:t>
            </a:r>
            <a:r>
              <a:rPr lang="en-US" sz="2800" i="1" smtClean="0"/>
              <a:t>that addresses </a:t>
            </a:r>
            <a:r>
              <a:rPr lang="en-US" sz="2800" b="1" i="1" smtClean="0">
                <a:solidFill>
                  <a:srgbClr val="FF0000"/>
                </a:solidFill>
              </a:rPr>
              <a:t>project objectives</a:t>
            </a:r>
            <a:r>
              <a:rPr lang="en-US" sz="2800" i="1" smtClean="0">
                <a:solidFill>
                  <a:srgbClr val="FF0000"/>
                </a:solidFill>
              </a:rPr>
              <a:t> </a:t>
            </a:r>
            <a:r>
              <a:rPr lang="en-US" sz="2800" i="1" smtClean="0"/>
              <a:t>by finding the best ways to meet them.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Key steps in information development:</a:t>
            </a:r>
          </a:p>
          <a:p>
            <a:pPr eaLnBrk="1" hangingPunct="1">
              <a:lnSpc>
                <a:spcPct val="90000"/>
              </a:lnSpc>
              <a:buSzPct val="140000"/>
            </a:pPr>
            <a:r>
              <a:rPr lang="en-US" sz="2800" smtClean="0"/>
              <a:t>Problem/need statement</a:t>
            </a:r>
          </a:p>
          <a:p>
            <a:pPr eaLnBrk="1" hangingPunct="1">
              <a:lnSpc>
                <a:spcPct val="90000"/>
              </a:lnSpc>
              <a:buSzPct val="140000"/>
            </a:pPr>
            <a:r>
              <a:rPr lang="en-US" sz="2800" smtClean="0"/>
              <a:t>Information gathering</a:t>
            </a:r>
          </a:p>
          <a:p>
            <a:pPr eaLnBrk="1" hangingPunct="1">
              <a:lnSpc>
                <a:spcPct val="90000"/>
              </a:lnSpc>
              <a:buSzPct val="140000"/>
            </a:pPr>
            <a:r>
              <a:rPr lang="en-US" sz="2800" smtClean="0"/>
              <a:t>Constraints</a:t>
            </a:r>
          </a:p>
          <a:p>
            <a:pPr eaLnBrk="1" hangingPunct="1">
              <a:lnSpc>
                <a:spcPct val="90000"/>
              </a:lnSpc>
              <a:buSzPct val="140000"/>
            </a:pPr>
            <a:r>
              <a:rPr lang="en-US" sz="2800" smtClean="0"/>
              <a:t>Alternative analysis</a:t>
            </a:r>
          </a:p>
          <a:p>
            <a:pPr eaLnBrk="1" hangingPunct="1">
              <a:lnSpc>
                <a:spcPct val="90000"/>
              </a:lnSpc>
              <a:buSzPct val="140000"/>
            </a:pPr>
            <a:r>
              <a:rPr lang="en-US" sz="2800" smtClean="0"/>
              <a:t>Project objectives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05-0</a:t>
            </a:r>
            <a:fld id="{EC3B4E95-8691-422A-877B-18C4CE2A22ED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Problem Statements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Successful conceptual development requires:</a:t>
            </a:r>
          </a:p>
          <a:p>
            <a:pPr eaLnBrk="1" hangingPunct="1"/>
            <a:endParaRPr lang="en-US" sz="2800" smtClean="0"/>
          </a:p>
          <a:p>
            <a:pPr eaLnBrk="1" hangingPunct="1">
              <a:buSzPct val="130000"/>
            </a:pPr>
            <a:r>
              <a:rPr lang="en-US" sz="2800" b="1" smtClean="0"/>
              <a:t>Reduction</a:t>
            </a:r>
            <a:r>
              <a:rPr lang="en-US" sz="2800" smtClean="0"/>
              <a:t> of overall project </a:t>
            </a:r>
            <a:r>
              <a:rPr lang="en-US" sz="2800" b="1" smtClean="0"/>
              <a:t>complexity</a:t>
            </a:r>
          </a:p>
          <a:p>
            <a:pPr eaLnBrk="1" hangingPunct="1">
              <a:buSzPct val="140000"/>
            </a:pPr>
            <a:endParaRPr lang="en-US" sz="2800" smtClean="0"/>
          </a:p>
          <a:p>
            <a:pPr eaLnBrk="1" hangingPunct="1">
              <a:buSzPct val="150000"/>
            </a:pPr>
            <a:r>
              <a:rPr lang="en-US" sz="2800" smtClean="0"/>
              <a:t>Goals and objects are </a:t>
            </a:r>
            <a:r>
              <a:rPr lang="en-US" sz="2800" b="1" smtClean="0"/>
              <a:t>clearly stated</a:t>
            </a:r>
          </a:p>
          <a:p>
            <a:pPr lvl="1" eaLnBrk="1" hangingPunct="1">
              <a:buSzPct val="140000"/>
            </a:pPr>
            <a:r>
              <a:rPr lang="en-US" sz="2800" smtClean="0"/>
              <a:t>Reference points are provided</a:t>
            </a:r>
          </a:p>
          <a:p>
            <a:pPr eaLnBrk="1" hangingPunct="1">
              <a:buSzPct val="140000"/>
            </a:pPr>
            <a:endParaRPr lang="en-US" sz="2800" smtClean="0"/>
          </a:p>
          <a:p>
            <a:pPr eaLnBrk="1" hangingPunct="1">
              <a:buSzPct val="150000"/>
            </a:pPr>
            <a:r>
              <a:rPr lang="en-US" sz="2800" smtClean="0"/>
              <a:t>Complete </a:t>
            </a:r>
            <a:r>
              <a:rPr lang="en-US" sz="2800" b="1" smtClean="0"/>
              <a:t>understanding</a:t>
            </a:r>
            <a:r>
              <a:rPr lang="en-US" sz="2800" smtClean="0"/>
              <a:t> of the problem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05-0</a:t>
            </a:r>
            <a:fld id="{4EAAF01D-E84E-42F0-984E-BAD37D31430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Statement of Work (SOW)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Tx/>
              <a:buNone/>
            </a:pPr>
            <a:r>
              <a:rPr lang="en-US" i="1" smtClean="0"/>
              <a:t>A SOW is a </a:t>
            </a:r>
            <a:r>
              <a:rPr lang="en-US" b="1" i="1" smtClean="0">
                <a:solidFill>
                  <a:srgbClr val="FF0000"/>
                </a:solidFill>
              </a:rPr>
              <a:t>detailed narrative description</a:t>
            </a:r>
            <a:r>
              <a:rPr lang="en-US" i="1" smtClean="0"/>
              <a:t> of the work required for a project.</a:t>
            </a:r>
          </a:p>
          <a:p>
            <a:pPr marL="533400" indent="-533400" eaLnBrk="1" hangingPunct="1"/>
            <a:endParaRPr lang="en-US" i="1" smtClean="0"/>
          </a:p>
          <a:p>
            <a:pPr marL="533400" indent="-533400" eaLnBrk="1" hangingPunct="1">
              <a:buFontTx/>
              <a:buNone/>
            </a:pPr>
            <a:r>
              <a:rPr lang="en-US" u="sng" smtClean="0"/>
              <a:t>Effective SOWs contain</a:t>
            </a:r>
            <a:endParaRPr lang="en-US" smtClean="0"/>
          </a:p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Introduction and background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Technical description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Timeline and milestones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Client expectations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05-0</a:t>
            </a:r>
            <a:fld id="{B02CDFC2-FE92-429E-8198-5205ECF9D9C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Statement of Work Components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Background</a:t>
            </a:r>
          </a:p>
          <a:p>
            <a:pPr eaLnBrk="1" hangingPunct="1"/>
            <a:r>
              <a:rPr lang="en-US" smtClean="0"/>
              <a:t>Objectives</a:t>
            </a:r>
          </a:p>
          <a:p>
            <a:pPr eaLnBrk="1" hangingPunct="1"/>
            <a:r>
              <a:rPr lang="en-US" smtClean="0"/>
              <a:t>Scope</a:t>
            </a:r>
          </a:p>
          <a:p>
            <a:pPr eaLnBrk="1" hangingPunct="1"/>
            <a:r>
              <a:rPr lang="en-US" smtClean="0"/>
              <a:t>Task or Requirements</a:t>
            </a:r>
          </a:p>
          <a:p>
            <a:pPr eaLnBrk="1" hangingPunct="1"/>
            <a:r>
              <a:rPr lang="en-US" smtClean="0"/>
              <a:t>Selection Criteria</a:t>
            </a:r>
          </a:p>
          <a:p>
            <a:pPr eaLnBrk="1" hangingPunct="1"/>
            <a:r>
              <a:rPr lang="en-US" smtClean="0"/>
              <a:t>Deliverables or Delivery Schedule</a:t>
            </a:r>
          </a:p>
          <a:p>
            <a:pPr eaLnBrk="1" hangingPunct="1"/>
            <a:r>
              <a:rPr lang="en-US" smtClean="0"/>
              <a:t>Security</a:t>
            </a:r>
          </a:p>
          <a:p>
            <a:pPr eaLnBrk="1" hangingPunct="1"/>
            <a:r>
              <a:rPr lang="en-US" smtClean="0"/>
              <a:t>Place of Performance</a:t>
            </a:r>
          </a:p>
          <a:p>
            <a:pPr eaLnBrk="1" hangingPunct="1"/>
            <a:r>
              <a:rPr lang="en-US" smtClean="0"/>
              <a:t>Period of Performance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05-0</a:t>
            </a:r>
            <a:fld id="{6B0136EE-396B-43DF-BBC5-66176AA9E4E5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Scope Statement Process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Establish the project </a:t>
            </a:r>
            <a:r>
              <a:rPr lang="en-US" b="1" i="1" smtClean="0">
                <a:solidFill>
                  <a:srgbClr val="FF0000"/>
                </a:solidFill>
              </a:rPr>
              <a:t>goal criteria</a:t>
            </a:r>
          </a:p>
          <a:p>
            <a:pPr marL="914400" lvl="1" indent="-457200" eaLnBrk="1" hangingPunct="1">
              <a:buFontTx/>
              <a:buAutoNum type="alphaLcParenR"/>
            </a:pPr>
            <a:r>
              <a:rPr lang="en-US" smtClean="0"/>
              <a:t>cost</a:t>
            </a:r>
          </a:p>
          <a:p>
            <a:pPr marL="914400" lvl="1" indent="-457200" eaLnBrk="1" hangingPunct="1">
              <a:buFontTx/>
              <a:buAutoNum type="alphaLcParenR"/>
            </a:pPr>
            <a:r>
              <a:rPr lang="en-US" smtClean="0"/>
              <a:t>schedule</a:t>
            </a:r>
          </a:p>
          <a:p>
            <a:pPr marL="914400" lvl="1" indent="-457200" eaLnBrk="1" hangingPunct="1">
              <a:buFontTx/>
              <a:buAutoNum type="alphaLcParenR"/>
            </a:pPr>
            <a:r>
              <a:rPr lang="en-US" smtClean="0"/>
              <a:t>performance</a:t>
            </a:r>
          </a:p>
          <a:p>
            <a:pPr marL="914400" lvl="1" indent="-457200" eaLnBrk="1" hangingPunct="1">
              <a:buFontTx/>
              <a:buAutoNum type="alphaLcParenR"/>
            </a:pPr>
            <a:r>
              <a:rPr lang="en-US" smtClean="0"/>
              <a:t>deliverables</a:t>
            </a:r>
          </a:p>
          <a:p>
            <a:pPr marL="914400" lvl="1" indent="-457200" eaLnBrk="1" hangingPunct="1">
              <a:buFontTx/>
              <a:buAutoNum type="alphaLcParenR"/>
            </a:pPr>
            <a:r>
              <a:rPr lang="en-US" smtClean="0"/>
              <a:t>review and approval gates</a:t>
            </a:r>
          </a:p>
          <a:p>
            <a:pPr marL="533400" indent="-533400" eaLnBrk="1" hangingPunct="1">
              <a:buFontTx/>
              <a:buAutoNum type="arabicPeriod" startAt="2"/>
            </a:pPr>
            <a:r>
              <a:rPr lang="en-US" smtClean="0"/>
              <a:t>Develop the </a:t>
            </a:r>
            <a:r>
              <a:rPr lang="en-US" b="1" i="1" smtClean="0">
                <a:solidFill>
                  <a:srgbClr val="FF0000"/>
                </a:solidFill>
              </a:rPr>
              <a:t>management plan</a:t>
            </a:r>
            <a:r>
              <a:rPr lang="en-US" i="1" smtClean="0">
                <a:solidFill>
                  <a:srgbClr val="FF0000"/>
                </a:solidFill>
              </a:rPr>
              <a:t> </a:t>
            </a:r>
            <a:r>
              <a:rPr lang="en-US" smtClean="0"/>
              <a:t>for the project</a:t>
            </a:r>
          </a:p>
          <a:p>
            <a:pPr marL="533400" indent="-533400" eaLnBrk="1" hangingPunct="1">
              <a:buFontTx/>
              <a:buAutoNum type="arabicPeriod" startAt="2"/>
            </a:pPr>
            <a:r>
              <a:rPr lang="en-US" smtClean="0"/>
              <a:t>Establish a </a:t>
            </a:r>
            <a:r>
              <a:rPr lang="en-US" b="1" i="1" smtClean="0">
                <a:solidFill>
                  <a:srgbClr val="FF0000"/>
                </a:solidFill>
              </a:rPr>
              <a:t>work breakdown structure</a:t>
            </a:r>
          </a:p>
          <a:p>
            <a:pPr marL="533400" indent="-533400" eaLnBrk="1" hangingPunct="1">
              <a:buFontTx/>
              <a:buAutoNum type="arabicPeriod" startAt="2"/>
            </a:pPr>
            <a:r>
              <a:rPr lang="en-US" smtClean="0"/>
              <a:t>Create a </a:t>
            </a:r>
            <a:r>
              <a:rPr lang="en-US" b="1" i="1" smtClean="0">
                <a:solidFill>
                  <a:srgbClr val="FF0000"/>
                </a:solidFill>
              </a:rPr>
              <a:t>scope baseline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05-0</a:t>
            </a:r>
            <a:fld id="{15E69198-DEDB-4F41-91AF-23EB55B26A8C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05-</a:t>
            </a:r>
            <a:fld id="{A96F3071-0E2D-480C-9A28-873A33B8F4C1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pic>
        <p:nvPicPr>
          <p:cNvPr id="35842" name="Picture 5" descr="FG_05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81200"/>
            <a:ext cx="822960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Grp="1" noChangeArrowheads="1"/>
          </p:cNvSpPr>
          <p:nvPr>
            <p:ph type="title"/>
          </p:nvPr>
        </p:nvSpPr>
        <p:spPr>
          <a:xfrm>
            <a:off x="457200" y="569815"/>
            <a:ext cx="7531614" cy="1277273"/>
          </a:xfrm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Goal </a:t>
            </a:r>
            <a:r>
              <a:rPr lang="en-US" b="1" dirty="0"/>
              <a:t>Setting With and Without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Work </a:t>
            </a:r>
            <a:r>
              <a:rPr lang="en-US" b="1" dirty="0"/>
              <a:t>Breakdown Structures (WBS)</a:t>
            </a:r>
            <a:r>
              <a:rPr lang="en-US" dirty="0"/>
              <a:t> </a:t>
            </a:r>
          </a:p>
        </p:txBody>
      </p:sp>
      <p:sp>
        <p:nvSpPr>
          <p:cNvPr id="35844" name="TextBox 5"/>
          <p:cNvSpPr txBox="1">
            <a:spLocks noChangeArrowheads="1"/>
          </p:cNvSpPr>
          <p:nvPr/>
        </p:nvSpPr>
        <p:spPr bwMode="auto">
          <a:xfrm>
            <a:off x="7467600" y="1981200"/>
            <a:ext cx="12239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5.2</a:t>
            </a:r>
          </a:p>
        </p:txBody>
      </p:sp>
      <p:sp>
        <p:nvSpPr>
          <p:cNvPr id="35845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into">
  <a:themeElements>
    <a:clrScheme name="Pinto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Pint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n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nt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nt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nt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nt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nt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nt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nt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nt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nt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nt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nt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</TotalTime>
  <Words>715</Words>
  <Application>Microsoft Office PowerPoint</Application>
  <PresentationFormat>On-screen Show (4:3)</PresentationFormat>
  <Paragraphs>213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Flow</vt:lpstr>
      <vt:lpstr>Pinto</vt:lpstr>
      <vt:lpstr>Chapter 5</vt:lpstr>
      <vt:lpstr>Chapter 5 Learning Objectives</vt:lpstr>
      <vt:lpstr>Project Scope</vt:lpstr>
      <vt:lpstr>Conceptual Development</vt:lpstr>
      <vt:lpstr>Problem Statements</vt:lpstr>
      <vt:lpstr>Statement of Work (SOW)</vt:lpstr>
      <vt:lpstr>Statement of Work Components</vt:lpstr>
      <vt:lpstr>Scope Statement Process</vt:lpstr>
      <vt:lpstr>Goal Setting With and Without  Work Breakdown Structures (WBS) </vt:lpstr>
      <vt:lpstr>Work Breakdown Structure (WBS)</vt:lpstr>
      <vt:lpstr>Work Breakdown Structure and Codes</vt:lpstr>
      <vt:lpstr>Sample WBS in MS Project 2010</vt:lpstr>
      <vt:lpstr>Defining a Work Package</vt:lpstr>
      <vt:lpstr>Organizational Breakdown Structure</vt:lpstr>
      <vt:lpstr>Intersection of the WBS and OBS </vt:lpstr>
      <vt:lpstr>Cost Account Rollup Using OBS</vt:lpstr>
      <vt:lpstr>Responsibility Assignment Matrix</vt:lpstr>
      <vt:lpstr>Defining a Project Work Package</vt:lpstr>
      <vt:lpstr>Work Authorization</vt:lpstr>
      <vt:lpstr>Contractual Documentation</vt:lpstr>
      <vt:lpstr>Scope Reporting</vt:lpstr>
      <vt:lpstr>Reasons Why Projects Fail</vt:lpstr>
      <vt:lpstr>Types of Control Systems</vt:lpstr>
      <vt:lpstr>Project Closeout</vt:lpstr>
      <vt:lpstr>Summary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Dana</dc:creator>
  <cp:lastModifiedBy>Maher ARAFAT</cp:lastModifiedBy>
  <cp:revision>19</cp:revision>
  <dcterms:created xsi:type="dcterms:W3CDTF">2011-11-20T13:38:58Z</dcterms:created>
  <dcterms:modified xsi:type="dcterms:W3CDTF">2013-10-20T20:40:26Z</dcterms:modified>
</cp:coreProperties>
</file>